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4"/>
  </p:sldMasterIdLst>
  <p:notesMasterIdLst>
    <p:notesMasterId r:id="rId21"/>
  </p:notesMasterIdLst>
  <p:handoutMasterIdLst>
    <p:handoutMasterId r:id="rId22"/>
  </p:handoutMasterIdLst>
  <p:sldIdLst>
    <p:sldId id="256" r:id="rId5"/>
    <p:sldId id="274" r:id="rId6"/>
    <p:sldId id="288" r:id="rId7"/>
    <p:sldId id="289" r:id="rId8"/>
    <p:sldId id="290" r:id="rId9"/>
    <p:sldId id="294" r:id="rId10"/>
    <p:sldId id="291" r:id="rId11"/>
    <p:sldId id="292" r:id="rId12"/>
    <p:sldId id="278" r:id="rId13"/>
    <p:sldId id="293" r:id="rId14"/>
    <p:sldId id="296" r:id="rId15"/>
    <p:sldId id="297" r:id="rId16"/>
    <p:sldId id="298" r:id="rId17"/>
    <p:sldId id="299" r:id="rId18"/>
    <p:sldId id="300" r:id="rId19"/>
    <p:sldId id="282" r:id="rId20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69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7412F-2373-4C55-B1BD-8EA96F708003}" type="datetimeFigureOut">
              <a:rPr lang="nl-NL" smtClean="0"/>
              <a:t>19-10-2017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EB057-32FB-446A-89D4-D02A7B418A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037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4ECC5-6B5C-49EA-9CB7-2EB9C742406C}" type="datetimeFigureOut">
              <a:rPr lang="nl-NL" smtClean="0"/>
              <a:t>19-10-2017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C7BFE-FE41-4138-927B-2FA7289682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5006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Tecke</a:t>
            </a:r>
            <a:r>
              <a:rPr lang="nl-NL" baseline="0" dirty="0" smtClean="0"/>
              <a:t>l langharig en </a:t>
            </a:r>
            <a:r>
              <a:rPr lang="nl-NL" baseline="0" dirty="0" err="1" smtClean="0"/>
              <a:t>duitse</a:t>
            </a:r>
            <a:r>
              <a:rPr lang="nl-NL" baseline="0" dirty="0" smtClean="0"/>
              <a:t> dog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C7BFE-FE41-4138-927B-2FA7289682AA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4848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Links</a:t>
            </a:r>
            <a:r>
              <a:rPr lang="nl-NL" baseline="0" dirty="0" smtClean="0"/>
              <a:t> labrador reu uit de werklijn (slanker en kortere vacht) Rechts  labrador uit de showlijn (forser en langere vacht)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C7BFE-FE41-4138-927B-2FA7289682AA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8294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5DF5-B5F2-48D3-B3AF-935F56C9CC76}" type="datetimeFigureOut">
              <a:rPr lang="nl-NL" smtClean="0"/>
              <a:t>19-10-2017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8254-82D6-4935-B4FF-A648D9F43B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578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5DF5-B5F2-48D3-B3AF-935F56C9CC76}" type="datetimeFigureOut">
              <a:rPr lang="nl-NL" smtClean="0"/>
              <a:t>19-10-2017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8254-82D6-4935-B4FF-A648D9F43B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760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5DF5-B5F2-48D3-B3AF-935F56C9CC76}" type="datetimeFigureOut">
              <a:rPr lang="nl-NL" smtClean="0"/>
              <a:t>19-10-2017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8254-82D6-4935-B4FF-A648D9F43B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0166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5DF5-B5F2-48D3-B3AF-935F56C9CC76}" type="datetimeFigureOut">
              <a:rPr lang="nl-NL" smtClean="0"/>
              <a:t>19-10-2017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8254-82D6-4935-B4FF-A648D9F43B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3462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5DF5-B5F2-48D3-B3AF-935F56C9CC76}" type="datetimeFigureOut">
              <a:rPr lang="nl-NL" smtClean="0"/>
              <a:t>19-10-2017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8254-82D6-4935-B4FF-A648D9F43B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6749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5DF5-B5F2-48D3-B3AF-935F56C9CC76}" type="datetimeFigureOut">
              <a:rPr lang="nl-NL" smtClean="0"/>
              <a:t>19-10-2017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8254-82D6-4935-B4FF-A648D9F43B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2602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5DF5-B5F2-48D3-B3AF-935F56C9CC76}" type="datetimeFigureOut">
              <a:rPr lang="nl-NL" smtClean="0"/>
              <a:t>19-10-2017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8254-82D6-4935-B4FF-A648D9F43B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3786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5DF5-B5F2-48D3-B3AF-935F56C9CC76}" type="datetimeFigureOut">
              <a:rPr lang="nl-NL" smtClean="0"/>
              <a:t>19-10-2017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8254-82D6-4935-B4FF-A648D9F43B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17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5DF5-B5F2-48D3-B3AF-935F56C9CC76}" type="datetimeFigureOut">
              <a:rPr lang="nl-NL" smtClean="0"/>
              <a:t>19-10-2017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8254-82D6-4935-B4FF-A648D9F43B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0838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5DF5-B5F2-48D3-B3AF-935F56C9CC76}" type="datetimeFigureOut">
              <a:rPr lang="nl-NL" smtClean="0"/>
              <a:t>19-10-2017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8254-82D6-4935-B4FF-A648D9F43B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124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5DF5-B5F2-48D3-B3AF-935F56C9CC76}" type="datetimeFigureOut">
              <a:rPr lang="nl-NL" smtClean="0"/>
              <a:t>19-10-2017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8254-82D6-4935-B4FF-A648D9F43B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977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55DF5-B5F2-48D3-B3AF-935F56C9CC76}" type="datetimeFigureOut">
              <a:rPr lang="nl-NL" smtClean="0"/>
              <a:t>19-10-2017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38254-82D6-4935-B4FF-A648D9F43B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9503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99792" y="260648"/>
            <a:ext cx="4625752" cy="1595512"/>
          </a:xfrm>
        </p:spPr>
        <p:txBody>
          <a:bodyPr>
            <a:normAutofit fontScale="90000"/>
          </a:bodyPr>
          <a:lstStyle/>
          <a:p>
            <a:pPr algn="r"/>
            <a:r>
              <a:rPr lang="nl-NL" dirty="0" smtClean="0"/>
              <a:t>Voortplanting Genetica</a:t>
            </a:r>
            <a:br>
              <a:rPr lang="nl-NL" dirty="0" smtClean="0"/>
            </a:br>
            <a:r>
              <a:rPr lang="nl-NL" dirty="0" smtClean="0"/>
              <a:t>Blok 7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97"/>
          <a:stretch/>
        </p:blipFill>
        <p:spPr>
          <a:xfrm>
            <a:off x="395536" y="3861048"/>
            <a:ext cx="4010025" cy="169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70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Inteeltcoëfficiënt of inteeltpercentage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Percentage inteelt van een dier. Hoeveel procent komen ouder dieren genetisch overeen met elkaar (verwant)</a:t>
            </a:r>
          </a:p>
          <a:p>
            <a:endParaRPr lang="nl-NL" dirty="0"/>
          </a:p>
          <a:p>
            <a:r>
              <a:rPr lang="nl-NL" dirty="0" smtClean="0"/>
              <a:t> broer –</a:t>
            </a:r>
            <a:r>
              <a:rPr lang="nl-NL" dirty="0" err="1" smtClean="0"/>
              <a:t>zusparing</a:t>
            </a:r>
            <a:r>
              <a:rPr lang="nl-NL" dirty="0" smtClean="0"/>
              <a:t> geeft</a:t>
            </a:r>
            <a:r>
              <a:rPr lang="nl-NL" dirty="0"/>
              <a:t> </a:t>
            </a:r>
            <a:r>
              <a:rPr lang="nl-NL" dirty="0" smtClean="0"/>
              <a:t>0,25 (=25%) inteelt</a:t>
            </a:r>
          </a:p>
          <a:p>
            <a:r>
              <a:rPr lang="nl-NL" dirty="0" smtClean="0"/>
              <a:t>Vader – dochter 0,50 (=50%)</a:t>
            </a:r>
          </a:p>
          <a:p>
            <a:endParaRPr lang="nl-NL" dirty="0"/>
          </a:p>
          <a:p>
            <a:r>
              <a:rPr lang="nl-NL" dirty="0" smtClean="0"/>
              <a:t>Op stamboom is inteelt terug te vinden.</a:t>
            </a:r>
          </a:p>
          <a:p>
            <a:endParaRPr lang="nl-NL" dirty="0"/>
          </a:p>
          <a:p>
            <a:r>
              <a:rPr lang="nl-NL" dirty="0" smtClean="0"/>
              <a:t>Inteelttoename: hoe meer verwante dieren er met elkaar gekruist worden, hoe meer problemen er komen binnen het ras. Daarom zo veel mogelijk verschillende dieren inzetten.</a:t>
            </a:r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77575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Hf 6 Stamboom en stamboek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Stamboek; databank met afstammingsgegevens, beheert door rasvereniging. </a:t>
            </a:r>
          </a:p>
          <a:p>
            <a:r>
              <a:rPr lang="nl-NL" dirty="0" err="1" smtClean="0"/>
              <a:t>Rasstandaard</a:t>
            </a:r>
            <a:r>
              <a:rPr lang="nl-NL" dirty="0" smtClean="0"/>
              <a:t>; beschrijving van de gewenste raskenmerken</a:t>
            </a:r>
          </a:p>
          <a:p>
            <a:r>
              <a:rPr lang="nl-NL" dirty="0" smtClean="0"/>
              <a:t>Keuringen bekijken of het dier voldoet aan de </a:t>
            </a:r>
            <a:r>
              <a:rPr lang="nl-NL" dirty="0" err="1" smtClean="0"/>
              <a:t>rasstandaard</a:t>
            </a:r>
            <a:endParaRPr lang="nl-NL" dirty="0" smtClean="0"/>
          </a:p>
          <a:p>
            <a:r>
              <a:rPr lang="nl-NL" dirty="0" err="1" smtClean="0"/>
              <a:t>Rasverening</a:t>
            </a:r>
            <a:r>
              <a:rPr lang="nl-NL" dirty="0" smtClean="0"/>
              <a:t> moet fokkers inlichten over regels omtrent het fokken </a:t>
            </a:r>
          </a:p>
        </p:txBody>
      </p:sp>
    </p:spTree>
    <p:extLst>
      <p:ext uri="{BB962C8B-B14F-4D97-AF65-F5344CB8AC3E}">
        <p14:creationId xmlns:p14="http://schemas.microsoft.com/office/powerpoint/2010/main" val="369334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Stamboom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Geeft afstamming van het dier </a:t>
            </a:r>
          </a:p>
          <a:p>
            <a:pPr marL="0" indent="0">
              <a:buNone/>
            </a:pPr>
            <a:r>
              <a:rPr lang="nl-NL" dirty="0" smtClean="0"/>
              <a:t>weer (ouders, grootouders en </a:t>
            </a:r>
          </a:p>
          <a:p>
            <a:pPr marL="0" indent="0">
              <a:buNone/>
            </a:pPr>
            <a:r>
              <a:rPr lang="nl-NL" dirty="0"/>
              <a:t>o</a:t>
            </a:r>
            <a:r>
              <a:rPr lang="nl-NL" dirty="0" smtClean="0"/>
              <a:t>vergrootouders)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2792"/>
            <a:ext cx="4683248" cy="665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3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Identificatie en registratie</a:t>
            </a:r>
            <a:br>
              <a:rPr lang="nl-NL" dirty="0" smtClean="0"/>
            </a:br>
            <a:r>
              <a:rPr lang="nl-NL" dirty="0" smtClean="0"/>
              <a:t>Boek: diergezondheid bij gezelschapsdieren hoofdstuk 7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Identificatie van dieren gebeurt </a:t>
            </a:r>
            <a:r>
              <a:rPr lang="nl-NL" dirty="0" err="1" smtClean="0"/>
              <a:t>d.m.v</a:t>
            </a:r>
            <a:r>
              <a:rPr lang="nl-NL" dirty="0" smtClean="0"/>
              <a:t> een identificatienummer, bijv. chip, tatoeage, </a:t>
            </a:r>
            <a:r>
              <a:rPr lang="nl-NL" dirty="0" err="1" smtClean="0"/>
              <a:t>oornummer</a:t>
            </a:r>
            <a:r>
              <a:rPr lang="nl-NL" dirty="0" smtClean="0"/>
              <a:t> of pootring</a:t>
            </a:r>
          </a:p>
          <a:p>
            <a:r>
              <a:rPr lang="nl-NL" dirty="0" smtClean="0"/>
              <a:t>Verplichte identificatie voor koeien, varkens, geiten, schapen en paarden. </a:t>
            </a:r>
          </a:p>
          <a:p>
            <a:r>
              <a:rPr lang="nl-NL" dirty="0"/>
              <a:t> </a:t>
            </a:r>
            <a:r>
              <a:rPr lang="nl-NL" dirty="0" smtClean="0"/>
              <a:t>Registratie in databank</a:t>
            </a:r>
          </a:p>
          <a:p>
            <a:r>
              <a:rPr lang="nl-NL" dirty="0" smtClean="0"/>
              <a:t>Pootring verplicht voor beschermde vogelsoorten</a:t>
            </a:r>
          </a:p>
          <a:p>
            <a:r>
              <a:rPr lang="nl-NL" dirty="0" smtClean="0"/>
              <a:t>Verplichte chip voor honden geboren na 1 januari 2013, pup binnen 7 weken na geboorte gechipt en geregisterd.</a:t>
            </a: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946" y="4437112"/>
            <a:ext cx="2014787" cy="173985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25144"/>
            <a:ext cx="4104456" cy="124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83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vervolg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Registratie paarden en landbouwhuisdieren op RVO.nl</a:t>
            </a:r>
          </a:p>
          <a:p>
            <a:r>
              <a:rPr lang="nl-NL" dirty="0" smtClean="0"/>
              <a:t>Registratie honden en katten bij verschillende databanken.</a:t>
            </a:r>
          </a:p>
          <a:p>
            <a:endParaRPr lang="nl-NL" dirty="0"/>
          </a:p>
          <a:p>
            <a:r>
              <a:rPr lang="nl-NL" dirty="0" smtClean="0"/>
              <a:t>Verblijfplaats van varkens, koeien, geiten en schapen moet ook worden gemeld.</a:t>
            </a:r>
          </a:p>
          <a:p>
            <a:r>
              <a:rPr lang="nl-NL" dirty="0" smtClean="0"/>
              <a:t>UBN (=uniek </a:t>
            </a:r>
            <a:r>
              <a:rPr lang="nl-NL" dirty="0" err="1" smtClean="0"/>
              <a:t>bedrijfs</a:t>
            </a:r>
            <a:r>
              <a:rPr lang="nl-NL" dirty="0" smtClean="0"/>
              <a:t> nummer)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093882"/>
            <a:ext cx="3195960" cy="208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9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 de vakantie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Op dinsdag start nieuwe boek.</a:t>
            </a:r>
          </a:p>
          <a:p>
            <a:r>
              <a:rPr lang="nl-NL" dirty="0" smtClean="0"/>
              <a:t>Op donderdag naar de kinderboerderij voor opdracht geslachtsbepaling.</a:t>
            </a:r>
          </a:p>
          <a:p>
            <a:r>
              <a:rPr lang="nl-NL" dirty="0" smtClean="0"/>
              <a:t>Op vrijdag de toets basisgenetica.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9081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Maak de vragen uit het boek basisgenetica Hoofdstuk </a:t>
            </a:r>
            <a:r>
              <a:rPr lang="nl-NL" dirty="0" smtClean="0"/>
              <a:t>5 en 6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Myspot.ontwikkelcentrum.nl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Maak daarna in 2-tallen opdracht 5.5. Werk deze uit voor </a:t>
            </a:r>
            <a:r>
              <a:rPr lang="nl-NL" dirty="0" smtClean="0"/>
              <a:t>ras naar keuze. Aan het eind van de les presenteren wij dit aan elkaar.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51" b="8311"/>
          <a:stretch/>
        </p:blipFill>
        <p:spPr>
          <a:xfrm>
            <a:off x="3203848" y="4221088"/>
            <a:ext cx="2849782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13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Inhoud les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Terugblik vorige les</a:t>
            </a:r>
          </a:p>
          <a:p>
            <a:r>
              <a:rPr lang="nl-NL" dirty="0" smtClean="0"/>
              <a:t>Theorie hoofdstuk 5 en 6</a:t>
            </a:r>
            <a:endParaRPr lang="nl-NL" dirty="0"/>
          </a:p>
          <a:p>
            <a:r>
              <a:rPr lang="nl-NL" dirty="0" smtClean="0"/>
              <a:t>Vragen </a:t>
            </a:r>
            <a:r>
              <a:rPr lang="nl-NL" dirty="0" smtClean="0"/>
              <a:t>maken</a:t>
            </a:r>
          </a:p>
          <a:p>
            <a:r>
              <a:rPr lang="nl-NL" dirty="0" smtClean="0"/>
              <a:t>Opdracht </a:t>
            </a:r>
            <a:endParaRPr lang="nl-NL" dirty="0" smtClean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2028">
            <a:off x="4591299" y="4298831"/>
            <a:ext cx="2728595" cy="1705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789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Hf. 5 Rassen, lijnen en inteelt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 </a:t>
            </a:r>
            <a:r>
              <a:rPr lang="nl-NL" dirty="0" smtClean="0"/>
              <a:t>Door ingrijpen van de mens ontstonden verschillende groepen met bepaalde kenmerken binnen de soorten.</a:t>
            </a:r>
          </a:p>
          <a:p>
            <a:r>
              <a:rPr lang="nl-NL" dirty="0"/>
              <a:t> </a:t>
            </a:r>
            <a:r>
              <a:rPr lang="nl-NL" dirty="0" smtClean="0"/>
              <a:t>Voorbeeld soort: hond</a:t>
            </a:r>
          </a:p>
          <a:p>
            <a:r>
              <a:rPr lang="nl-NL" dirty="0" smtClean="0"/>
              <a:t> Welke 2 rassen zie je hier? Welke verschillende kenmerken zijn er tussen deze 2 rassen?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54" y="3717032"/>
            <a:ext cx="3691713" cy="224733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952" y="3717032"/>
            <a:ext cx="3317398" cy="224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61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Rassen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901403"/>
            <a:ext cx="7886700" cy="4351338"/>
          </a:xfrm>
        </p:spPr>
        <p:txBody>
          <a:bodyPr/>
          <a:lstStyle/>
          <a:p>
            <a:r>
              <a:rPr lang="nl-NL" dirty="0" smtClean="0"/>
              <a:t>Populatie van dieren in uiterlijke kenmerken en geven deze uiterlijke kenmerken ook door aan hun nakomelingen.</a:t>
            </a:r>
          </a:p>
          <a:p>
            <a:r>
              <a:rPr lang="nl-NL" dirty="0" smtClean="0"/>
              <a:t>Verschillende rassen binnen een bepaalde diersoort.</a:t>
            </a:r>
          </a:p>
          <a:p>
            <a:r>
              <a:rPr lang="nl-NL" dirty="0" smtClean="0"/>
              <a:t>Organisatie in stamboek of rasvereniging</a:t>
            </a:r>
            <a:endParaRPr lang="nl-NL" dirty="0"/>
          </a:p>
          <a:p>
            <a:r>
              <a:rPr lang="nl-NL" dirty="0" smtClean="0"/>
              <a:t>Voorwaarden te vinden in de </a:t>
            </a:r>
            <a:r>
              <a:rPr lang="nl-NL" dirty="0" err="1" smtClean="0"/>
              <a:t>rasstandaard</a:t>
            </a:r>
            <a:r>
              <a:rPr lang="nl-NL" dirty="0" smtClean="0"/>
              <a:t>.</a:t>
            </a:r>
          </a:p>
          <a:p>
            <a:r>
              <a:rPr lang="nl-NL" dirty="0" smtClean="0"/>
              <a:t>Een individu behoort tot een ras als het raszuiver is, dus eigenschappen doorgeeft aan nakomelingen.</a:t>
            </a:r>
          </a:p>
          <a:p>
            <a:r>
              <a:rPr lang="nl-NL" dirty="0" smtClean="0"/>
              <a:t>Welk paardenras is dit? Welke raszuivere						eigenschappen heeft dit paard?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870" y="4077072"/>
            <a:ext cx="3326628" cy="266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61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Lijnen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 </a:t>
            </a:r>
            <a:r>
              <a:rPr lang="nl-NL" dirty="0" smtClean="0"/>
              <a:t>3 soorten lijnen</a:t>
            </a:r>
          </a:p>
          <a:p>
            <a:pPr lvl="1"/>
            <a:r>
              <a:rPr lang="nl-NL" dirty="0" smtClean="0"/>
              <a:t>Selectielijnen</a:t>
            </a:r>
          </a:p>
          <a:p>
            <a:pPr lvl="1"/>
            <a:r>
              <a:rPr lang="nl-NL" dirty="0" smtClean="0"/>
              <a:t>Bloedlijnen</a:t>
            </a:r>
          </a:p>
          <a:p>
            <a:pPr lvl="1"/>
            <a:r>
              <a:rPr lang="nl-NL" dirty="0" smtClean="0"/>
              <a:t>Lijnenteelt</a:t>
            </a:r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39387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Selectielijnen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61676" y="1412776"/>
            <a:ext cx="7886700" cy="4351338"/>
          </a:xfrm>
        </p:spPr>
        <p:txBody>
          <a:bodyPr/>
          <a:lstStyle/>
          <a:p>
            <a:r>
              <a:rPr lang="nl-NL" dirty="0"/>
              <a:t> </a:t>
            </a:r>
            <a:r>
              <a:rPr lang="nl-NL" dirty="0" smtClean="0"/>
              <a:t>wordt gebruikt in de commerciële fokkerij</a:t>
            </a:r>
          </a:p>
          <a:p>
            <a:r>
              <a:rPr lang="nl-NL" dirty="0" smtClean="0"/>
              <a:t>Dieren van hetzelfde ras, maar met een ander </a:t>
            </a:r>
            <a:r>
              <a:rPr lang="nl-NL" dirty="0" err="1" smtClean="0"/>
              <a:t>fokdoel</a:t>
            </a:r>
            <a:endParaRPr lang="nl-NL" dirty="0" smtClean="0"/>
          </a:p>
          <a:p>
            <a:r>
              <a:rPr lang="nl-NL" dirty="0" smtClean="0"/>
              <a:t> Voorbeeld legkippen; 1. kan toe met weinig voer of 2. kan goed tegen warmte</a:t>
            </a:r>
          </a:p>
          <a:p>
            <a:r>
              <a:rPr lang="nl-NL" dirty="0" smtClean="0"/>
              <a:t>Voorbeeld; werklijn en showlijn bij hondenrassen (</a:t>
            </a:r>
            <a:r>
              <a:rPr lang="nl-NL" u="sng" dirty="0" smtClean="0"/>
              <a:t>wel</a:t>
            </a:r>
            <a:r>
              <a:rPr lang="nl-NL" dirty="0" smtClean="0"/>
              <a:t> ingeschreven in stamboek)</a:t>
            </a:r>
          </a:p>
          <a:p>
            <a:r>
              <a:rPr lang="nl-NL" dirty="0" smtClean="0"/>
              <a:t>Welk hondenras is dit? Welke van de 2 honden komt uit de showlijn?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966479"/>
            <a:ext cx="3321766" cy="221048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984972"/>
            <a:ext cx="3040272" cy="230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62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Bloedlijnen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Men hecht veel waarde aan de moederdieren (afstamming van het dier)</a:t>
            </a:r>
          </a:p>
          <a:p>
            <a:r>
              <a:rPr lang="nl-NL" dirty="0" smtClean="0"/>
              <a:t>Moeder, grootmoeder en overgrootmoeder hadden goede eigenschappen, dus dier komt uit een goede bloedlijn.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87510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Lijnenteelt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Kruisen van dieren met zelfde voorouders in hun stamboom, waarbij een bepaalde eigenschap sterk naar voren komt en deze ook weer worden doorgegeven aan de nakomelingen.</a:t>
            </a:r>
          </a:p>
          <a:p>
            <a:r>
              <a:rPr lang="nl-NL" dirty="0"/>
              <a:t> </a:t>
            </a:r>
            <a:r>
              <a:rPr lang="nl-NL" dirty="0" smtClean="0"/>
              <a:t>De voorouder heeft een bepaalde sterke eigenschap, door selectie probeer je deze eigenschap te “fixeren” bij dieren.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598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Inteelt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Paren van verwante dieren</a:t>
            </a:r>
          </a:p>
          <a:p>
            <a:r>
              <a:rPr lang="nl-NL" dirty="0"/>
              <a:t> </a:t>
            </a:r>
            <a:r>
              <a:rPr lang="nl-NL" dirty="0" smtClean="0"/>
              <a:t>Doel: het naar beter naar voren laten komen van gewenste eigenschappen</a:t>
            </a:r>
          </a:p>
          <a:p>
            <a:r>
              <a:rPr lang="nl-NL" dirty="0" smtClean="0"/>
              <a:t>Genetisch lijken de dieren erg op elkaar</a:t>
            </a:r>
          </a:p>
          <a:p>
            <a:r>
              <a:rPr lang="nl-NL" dirty="0" smtClean="0"/>
              <a:t>Nadeel: ook slechte eigenschappen komen beter naar voren</a:t>
            </a:r>
          </a:p>
          <a:p>
            <a:r>
              <a:rPr lang="nl-NL" dirty="0" smtClean="0"/>
              <a:t>Inteeltdepressie; slechte allelen erven vaak recessief over, hoe meer homozygote recessieve genen, hoe groter de kans op aandoeningen.</a:t>
            </a:r>
          </a:p>
          <a:p>
            <a:r>
              <a:rPr lang="nl-NL" dirty="0" smtClean="0"/>
              <a:t>Inteeltdepressie leidt tot:</a:t>
            </a:r>
          </a:p>
          <a:p>
            <a:pPr lvl="1"/>
            <a:r>
              <a:rPr lang="nl-NL" dirty="0" smtClean="0"/>
              <a:t>Verminderde vruchtbaarheid</a:t>
            </a:r>
          </a:p>
          <a:p>
            <a:pPr lvl="1"/>
            <a:r>
              <a:rPr lang="nl-NL" dirty="0" smtClean="0"/>
              <a:t>Verminderde groei</a:t>
            </a:r>
          </a:p>
          <a:p>
            <a:pPr lvl="1"/>
            <a:r>
              <a:rPr lang="nl-NL" dirty="0" smtClean="0"/>
              <a:t>Kortere levensduur</a:t>
            </a:r>
          </a:p>
          <a:p>
            <a:pPr lvl="1"/>
            <a:r>
              <a:rPr lang="nl-NL" dirty="0" smtClean="0"/>
              <a:t>Erfelijke aandoeningen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6412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1B260AF2CD54428F973B27AA328C24" ma:contentTypeVersion="0" ma:contentTypeDescription="Een nieuw document maken." ma:contentTypeScope="" ma:versionID="c6d9317de2df74bd22c6a384e3f769f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e6333c89b8926f498e5dd200d9e5a5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ACD6CC-38CC-4C15-BEAC-3C4773734664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060691B-BBA3-4E7A-8D0D-9C09CA04A2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D99519-3A10-476A-A112-9147941218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3484</TotalTime>
  <Words>665</Words>
  <Application>Microsoft Office PowerPoint</Application>
  <PresentationFormat>Diavoorstelling (4:3)</PresentationFormat>
  <Paragraphs>89</Paragraphs>
  <Slides>16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Kantoorthema</vt:lpstr>
      <vt:lpstr>Voortplanting Genetica Blok 7</vt:lpstr>
      <vt:lpstr>Inhoud les</vt:lpstr>
      <vt:lpstr>Hf. 5 Rassen, lijnen en inteelt</vt:lpstr>
      <vt:lpstr>Rassen</vt:lpstr>
      <vt:lpstr>Lijnen</vt:lpstr>
      <vt:lpstr>Selectielijnen</vt:lpstr>
      <vt:lpstr>Bloedlijnen</vt:lpstr>
      <vt:lpstr>Lijnenteelt</vt:lpstr>
      <vt:lpstr>Inteelt</vt:lpstr>
      <vt:lpstr>Inteeltcoëfficiënt of inteeltpercentage</vt:lpstr>
      <vt:lpstr>Hf 6 Stamboom en stamboek</vt:lpstr>
      <vt:lpstr>Stamboom </vt:lpstr>
      <vt:lpstr>Identificatie en registratie Boek: diergezondheid bij gezelschapsdieren hoofdstuk 7</vt:lpstr>
      <vt:lpstr>vervolg</vt:lpstr>
      <vt:lpstr>Na de vakantie</vt:lpstr>
      <vt:lpstr>Opdracht </vt:lpstr>
    </vt:vector>
  </TitlesOfParts>
  <Company>Ibridge BV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Voortplanting Rund</dc:title>
  <dc:creator>Leussen, Machiel van</dc:creator>
  <cp:lastModifiedBy>Helanie Aalders</cp:lastModifiedBy>
  <cp:revision>61</cp:revision>
  <cp:lastPrinted>2017-03-13T15:05:11Z</cp:lastPrinted>
  <dcterms:created xsi:type="dcterms:W3CDTF">2015-01-18T18:51:52Z</dcterms:created>
  <dcterms:modified xsi:type="dcterms:W3CDTF">2017-10-20T07:47:40Z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0x010100FE1B260AF2CD54428F973B27AA328C24</vt:lpwstr>
  </property>
  <property fmtid="{D5CDD505-2E9C-101B-9397-08002B2CF9AE}" pid="3" name="IsMyDocuments">
    <vt:bool>true</vt:bool>
  </property>
</Properties>
</file>